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6" r:id="rId2"/>
    <p:sldId id="310" r:id="rId3"/>
    <p:sldId id="307" r:id="rId4"/>
    <p:sldId id="314" r:id="rId5"/>
    <p:sldId id="309" r:id="rId6"/>
    <p:sldId id="338" r:id="rId7"/>
    <p:sldId id="311" r:id="rId8"/>
    <p:sldId id="326" r:id="rId9"/>
    <p:sldId id="327" r:id="rId10"/>
    <p:sldId id="308"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autoAdjust="0"/>
    <p:restoredTop sz="77720" autoAdjust="0"/>
  </p:normalViewPr>
  <p:slideViewPr>
    <p:cSldViewPr>
      <p:cViewPr varScale="1">
        <p:scale>
          <a:sx n="74" d="100"/>
          <a:sy n="74" d="100"/>
        </p:scale>
        <p:origin x="954" y="4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067FC4-3587-43AC-9566-1A8A204FCA57}" type="datetimeFigureOut">
              <a:rPr lang="en-US" smtClean="0"/>
              <a:t>4/16/2020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5213B8-58BA-4172-B0A8-9CB2D8E23539}" type="slidenum">
              <a:rPr lang="en-US" smtClean="0"/>
              <a:t>‹#›</a:t>
            </a:fld>
            <a:endParaRPr lang="en-US"/>
          </a:p>
        </p:txBody>
      </p:sp>
    </p:spTree>
    <p:extLst>
      <p:ext uri="{BB962C8B-B14F-4D97-AF65-F5344CB8AC3E}">
        <p14:creationId xmlns:p14="http://schemas.microsoft.com/office/powerpoint/2010/main" val="34908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collaboration with Dr. Scott Cooper at the University of Wisconsin - La Crosse. It also involved Dr. Joe Aslan at OHSU, our resident platelet expert. Blood platelets were collected from 13-stripe ground squirrels before, during, and after winter hibernation.</a:t>
            </a:r>
          </a:p>
        </p:txBody>
      </p:sp>
      <p:sp>
        <p:nvSpPr>
          <p:cNvPr id="4" name="Slide Number Placeholder 3"/>
          <p:cNvSpPr>
            <a:spLocks noGrp="1"/>
          </p:cNvSpPr>
          <p:nvPr>
            <p:ph type="sldNum" sz="quarter" idx="10"/>
          </p:nvPr>
        </p:nvSpPr>
        <p:spPr/>
        <p:txBody>
          <a:bodyPr/>
          <a:lstStyle/>
          <a:p>
            <a:fld id="{7F5213B8-58BA-4172-B0A8-9CB2D8E23539}" type="slidenum">
              <a:rPr lang="en-US" smtClean="0"/>
              <a:t>1</a:t>
            </a:fld>
            <a:endParaRPr lang="en-US"/>
          </a:p>
        </p:txBody>
      </p:sp>
    </p:spTree>
    <p:extLst>
      <p:ext uri="{BB962C8B-B14F-4D97-AF65-F5344CB8AC3E}">
        <p14:creationId xmlns:p14="http://schemas.microsoft.com/office/powerpoint/2010/main" val="347713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able to identify and quantify over 3000 squirrel platelet proteins. We had different expression patterns in each of the 3 conditions that were apparent from the cluster plot. We could test the proteins for differential expression and identify the proteins that were differentially expressed. We could use ortholog mapping and leverage human protein annotations to understand the functional and biological process changes associated with the hibernating ground squirrel platelet proteome.</a:t>
            </a:r>
          </a:p>
        </p:txBody>
      </p:sp>
      <p:sp>
        <p:nvSpPr>
          <p:cNvPr id="4" name="Slide Number Placeholder 3"/>
          <p:cNvSpPr>
            <a:spLocks noGrp="1"/>
          </p:cNvSpPr>
          <p:nvPr>
            <p:ph type="sldNum" sz="quarter" idx="5"/>
          </p:nvPr>
        </p:nvSpPr>
        <p:spPr/>
        <p:txBody>
          <a:bodyPr/>
          <a:lstStyle/>
          <a:p>
            <a:fld id="{7F5213B8-58BA-4172-B0A8-9CB2D8E23539}" type="slidenum">
              <a:rPr lang="en-US" smtClean="0"/>
              <a:t>10</a:t>
            </a:fld>
            <a:endParaRPr lang="en-US"/>
          </a:p>
        </p:txBody>
      </p:sp>
    </p:spTree>
    <p:extLst>
      <p:ext uri="{BB962C8B-B14F-4D97-AF65-F5344CB8AC3E}">
        <p14:creationId xmlns:p14="http://schemas.microsoft.com/office/powerpoint/2010/main" val="540518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physiological changes that must occur hibernation. Little is known about most of them. A main function of platelets is to clot blood and hibernating animal blood does not clot. Are there any protein expression changes in the platelet proteome during hibernation? We can use isobaric labeling (also known as tandem mass tagging or TMT) and mass spectrometry to perform large-scale protein expression profiling.</a:t>
            </a:r>
          </a:p>
        </p:txBody>
      </p:sp>
      <p:sp>
        <p:nvSpPr>
          <p:cNvPr id="4" name="Slide Number Placeholder 3"/>
          <p:cNvSpPr>
            <a:spLocks noGrp="1"/>
          </p:cNvSpPr>
          <p:nvPr>
            <p:ph type="sldNum" sz="quarter" idx="10"/>
          </p:nvPr>
        </p:nvSpPr>
        <p:spPr/>
        <p:txBody>
          <a:bodyPr/>
          <a:lstStyle/>
          <a:p>
            <a:fld id="{7F5213B8-58BA-4172-B0A8-9CB2D8E23539}" type="slidenum">
              <a:rPr lang="en-US" smtClean="0"/>
              <a:t>2</a:t>
            </a:fld>
            <a:endParaRPr lang="en-US"/>
          </a:p>
        </p:txBody>
      </p:sp>
    </p:spTree>
    <p:extLst>
      <p:ext uri="{BB962C8B-B14F-4D97-AF65-F5344CB8AC3E}">
        <p14:creationId xmlns:p14="http://schemas.microsoft.com/office/powerpoint/2010/main" val="269184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TMT involves chemical reaction of peptides (not proteins) with special reagents. We first have to digest the proteins with trypsin and remove any buffer chemicals, like SDS and salts, that might interfere with the mass spectrometer. We have to reduce disulfide bonds (and block the cysteines) and denature the protein to digest with trypsin. Once we have peptides, we can label them with TMT reagents. We use liquid chromatography to spread out the complex peptide mixture and give the instrument time the measure the peptides.</a:t>
            </a:r>
          </a:p>
        </p:txBody>
      </p:sp>
      <p:sp>
        <p:nvSpPr>
          <p:cNvPr id="4" name="Slide Number Placeholder 3"/>
          <p:cNvSpPr>
            <a:spLocks noGrp="1"/>
          </p:cNvSpPr>
          <p:nvPr>
            <p:ph type="sldNum" sz="quarter" idx="10"/>
          </p:nvPr>
        </p:nvSpPr>
        <p:spPr/>
        <p:txBody>
          <a:bodyPr/>
          <a:lstStyle/>
          <a:p>
            <a:fld id="{1174F1C9-000A-4C87-9985-613216C4DD31}" type="slidenum">
              <a:rPr lang="en-US" smtClean="0"/>
              <a:t>3</a:t>
            </a:fld>
            <a:endParaRPr lang="en-US"/>
          </a:p>
        </p:txBody>
      </p:sp>
    </p:spTree>
    <p:extLst>
      <p:ext uri="{BB962C8B-B14F-4D97-AF65-F5344CB8AC3E}">
        <p14:creationId xmlns:p14="http://schemas.microsoft.com/office/powerpoint/2010/main" val="259346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11 TMT reagents available (11-plex) when the experiment was done. There are now 16-plex reagents and we have methods to use more than one plex in a study. Each reagent that labels a particular biological sample has a unique low mass reporter ion that get liberated during the mass spectrometry. Here we see the reporter ions for one protein’s peptides for the pre-hibernation (in red) and hibernation samples (in blue). This protein has increased expression during hibernation.</a:t>
            </a:r>
          </a:p>
        </p:txBody>
      </p:sp>
      <p:sp>
        <p:nvSpPr>
          <p:cNvPr id="4" name="Slide Number Placeholder 3"/>
          <p:cNvSpPr>
            <a:spLocks noGrp="1"/>
          </p:cNvSpPr>
          <p:nvPr>
            <p:ph type="sldNum" sz="quarter" idx="10"/>
          </p:nvPr>
        </p:nvSpPr>
        <p:spPr/>
        <p:txBody>
          <a:bodyPr/>
          <a:lstStyle/>
          <a:p>
            <a:fld id="{7F5213B8-58BA-4172-B0A8-9CB2D8E23539}" type="slidenum">
              <a:rPr lang="en-US" smtClean="0"/>
              <a:t>4</a:t>
            </a:fld>
            <a:endParaRPr lang="en-US"/>
          </a:p>
        </p:txBody>
      </p:sp>
    </p:spTree>
    <p:extLst>
      <p:ext uri="{BB962C8B-B14F-4D97-AF65-F5344CB8AC3E}">
        <p14:creationId xmlns:p14="http://schemas.microsoft.com/office/powerpoint/2010/main" val="2485197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views are a way to see if the experiment worked like we imagined. We might expect that the biological replicates within each condition would be similar to each other. If we have protein expression differences between groups, then we expect the clusters for each condition to be separated from each other. We can see that the blue cluster, the red cluster, and the green cluster are distinct.</a:t>
            </a:r>
          </a:p>
        </p:txBody>
      </p:sp>
      <p:sp>
        <p:nvSpPr>
          <p:cNvPr id="4" name="Slide Number Placeholder 3"/>
          <p:cNvSpPr>
            <a:spLocks noGrp="1"/>
          </p:cNvSpPr>
          <p:nvPr>
            <p:ph type="sldNum" sz="quarter" idx="10"/>
          </p:nvPr>
        </p:nvSpPr>
        <p:spPr/>
        <p:txBody>
          <a:bodyPr/>
          <a:lstStyle/>
          <a:p>
            <a:fld id="{7F5213B8-58BA-4172-B0A8-9CB2D8E23539}" type="slidenum">
              <a:rPr lang="en-US" smtClean="0"/>
              <a:t>5</a:t>
            </a:fld>
            <a:endParaRPr lang="en-US"/>
          </a:p>
        </p:txBody>
      </p:sp>
    </p:spTree>
    <p:extLst>
      <p:ext uri="{BB962C8B-B14F-4D97-AF65-F5344CB8AC3E}">
        <p14:creationId xmlns:p14="http://schemas.microsoft.com/office/powerpoint/2010/main" val="104374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statistical modeling to test the expression levels of each protein to see if they are the same between conditions or different. Here we have an MA plot where the x-axis is a measure of the protein abundance and the y-axis is the expression fold-change (log2 scale). The black horizontal band are the proteins whose expression was unchanged. The red proteins were over-expressed in hibernating squirrel platelets. The blue proteins were down regulated.</a:t>
            </a:r>
          </a:p>
        </p:txBody>
      </p:sp>
      <p:sp>
        <p:nvSpPr>
          <p:cNvPr id="4" name="Slide Number Placeholder 3"/>
          <p:cNvSpPr>
            <a:spLocks noGrp="1"/>
          </p:cNvSpPr>
          <p:nvPr>
            <p:ph type="sldNum" sz="quarter" idx="10"/>
          </p:nvPr>
        </p:nvSpPr>
        <p:spPr/>
        <p:txBody>
          <a:bodyPr/>
          <a:lstStyle/>
          <a:p>
            <a:fld id="{7F5213B8-58BA-4172-B0A8-9CB2D8E23539}" type="slidenum">
              <a:rPr lang="en-US" smtClean="0"/>
              <a:t>6</a:t>
            </a:fld>
            <a:endParaRPr lang="en-US"/>
          </a:p>
        </p:txBody>
      </p:sp>
    </p:spTree>
    <p:extLst>
      <p:ext uri="{BB962C8B-B14F-4D97-AF65-F5344CB8AC3E}">
        <p14:creationId xmlns:p14="http://schemas.microsoft.com/office/powerpoint/2010/main" val="156917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visualize results. Here we have protein intensity scatter plots. The statistical test p-values are converted to false differential expression rates with the </a:t>
            </a:r>
            <a:r>
              <a:rPr lang="en-US" dirty="0" err="1"/>
              <a:t>Benajimini</a:t>
            </a:r>
            <a:r>
              <a:rPr lang="en-US" dirty="0"/>
              <a:t>-Hochberg multiple testing correction. We have used some FDR significance cutoffs to rank proteins into three DE candidate categories and the non-DE category. We have many high and medium DE candidates with more than 2-fold changes. Most of the non-DE proteins (lower right in purple) have less than 2-fold changes.</a:t>
            </a:r>
          </a:p>
        </p:txBody>
      </p:sp>
      <p:sp>
        <p:nvSpPr>
          <p:cNvPr id="4" name="Slide Number Placeholder 3"/>
          <p:cNvSpPr>
            <a:spLocks noGrp="1"/>
          </p:cNvSpPr>
          <p:nvPr>
            <p:ph type="sldNum" sz="quarter" idx="10"/>
          </p:nvPr>
        </p:nvSpPr>
        <p:spPr/>
        <p:txBody>
          <a:bodyPr/>
          <a:lstStyle/>
          <a:p>
            <a:fld id="{7F5213B8-58BA-4172-B0A8-9CB2D8E23539}" type="slidenum">
              <a:rPr lang="en-US" smtClean="0"/>
              <a:t>7</a:t>
            </a:fld>
            <a:endParaRPr lang="en-US"/>
          </a:p>
        </p:txBody>
      </p:sp>
    </p:spTree>
    <p:extLst>
      <p:ext uri="{BB962C8B-B14F-4D97-AF65-F5344CB8AC3E}">
        <p14:creationId xmlns:p14="http://schemas.microsoft.com/office/powerpoint/2010/main" val="215420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take the differentially expressed proteins and see what known functions they have and what pathways they are involved in. Not much is known about squirrel proteins, but a lot is known about human proteins. We can compare the squirrel protein sequences to human sequences using BLAST to find ortholog relationships. We can then do functional and pathway analysis using the information from the human orthologs.</a:t>
            </a:r>
          </a:p>
        </p:txBody>
      </p:sp>
      <p:sp>
        <p:nvSpPr>
          <p:cNvPr id="4" name="Slide Number Placeholder 3"/>
          <p:cNvSpPr>
            <a:spLocks noGrp="1"/>
          </p:cNvSpPr>
          <p:nvPr>
            <p:ph type="sldNum" sz="quarter" idx="10"/>
          </p:nvPr>
        </p:nvSpPr>
        <p:spPr/>
        <p:txBody>
          <a:bodyPr/>
          <a:lstStyle/>
          <a:p>
            <a:fld id="{7F5213B8-58BA-4172-B0A8-9CB2D8E23539}" type="slidenum">
              <a:rPr lang="en-US" smtClean="0"/>
              <a:t>8</a:t>
            </a:fld>
            <a:endParaRPr lang="en-US"/>
          </a:p>
        </p:txBody>
      </p:sp>
    </p:spTree>
    <p:extLst>
      <p:ext uri="{BB962C8B-B14F-4D97-AF65-F5344CB8AC3E}">
        <p14:creationId xmlns:p14="http://schemas.microsoft.com/office/powerpoint/2010/main" val="105575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richer, more complicated network for up-regulated proteins compared to down-regulated proteins.</a:t>
            </a:r>
          </a:p>
        </p:txBody>
      </p:sp>
      <p:sp>
        <p:nvSpPr>
          <p:cNvPr id="4" name="Slide Number Placeholder 3"/>
          <p:cNvSpPr>
            <a:spLocks noGrp="1"/>
          </p:cNvSpPr>
          <p:nvPr>
            <p:ph type="sldNum" sz="quarter" idx="10"/>
          </p:nvPr>
        </p:nvSpPr>
        <p:spPr/>
        <p:txBody>
          <a:bodyPr/>
          <a:lstStyle/>
          <a:p>
            <a:fld id="{7F5213B8-58BA-4172-B0A8-9CB2D8E23539}" type="slidenum">
              <a:rPr lang="en-US" smtClean="0"/>
              <a:t>9</a:t>
            </a:fld>
            <a:endParaRPr lang="en-US"/>
          </a:p>
        </p:txBody>
      </p:sp>
    </p:spTree>
    <p:extLst>
      <p:ext uri="{BB962C8B-B14F-4D97-AF65-F5344CB8AC3E}">
        <p14:creationId xmlns:p14="http://schemas.microsoft.com/office/powerpoint/2010/main" val="348289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0B14725-1624-4485-BEF7-22BA18BB1CF2}"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416598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49215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93129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B14725-1624-4485-BEF7-22BA18BB1CF2}"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39519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14725-1624-4485-BEF7-22BA18BB1CF2}"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247463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B14725-1624-4485-BEF7-22BA18BB1CF2}"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56052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B14725-1624-4485-BEF7-22BA18BB1CF2}" type="datetimeFigureOut">
              <a:rPr lang="en-US" smtClean="0"/>
              <a:t>4/16/2020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3361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B14725-1624-4485-BEF7-22BA18BB1CF2}" type="datetimeFigureOut">
              <a:rPr lang="en-US" smtClean="0"/>
              <a:t>4/16/2020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97176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14725-1624-4485-BEF7-22BA18BB1CF2}" type="datetimeFigureOut">
              <a:rPr lang="en-US" smtClean="0"/>
              <a:t>4/16/2020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14220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4725-1624-4485-BEF7-22BA18BB1CF2}"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319109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14725-1624-4485-BEF7-22BA18BB1CF2}"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FE67C-B826-4A37-A0E6-FF5379DF5CE5}" type="slidenum">
              <a:rPr lang="en-US" smtClean="0"/>
              <a:t>‹#›</a:t>
            </a:fld>
            <a:endParaRPr lang="en-US"/>
          </a:p>
        </p:txBody>
      </p:sp>
    </p:spTree>
    <p:extLst>
      <p:ext uri="{BB962C8B-B14F-4D97-AF65-F5344CB8AC3E}">
        <p14:creationId xmlns:p14="http://schemas.microsoft.com/office/powerpoint/2010/main" val="1483425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14725-1624-4485-BEF7-22BA18BB1CF2}" type="datetimeFigureOut">
              <a:rPr lang="en-US" smtClean="0"/>
              <a:t>4/16/2020</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FE67C-B826-4A37-A0E6-FF5379DF5CE5}" type="slidenum">
              <a:rPr lang="en-US" smtClean="0"/>
              <a:t>‹#›</a:t>
            </a:fld>
            <a:endParaRPr lang="en-US"/>
          </a:p>
        </p:txBody>
      </p:sp>
    </p:spTree>
    <p:extLst>
      <p:ext uri="{BB962C8B-B14F-4D97-AF65-F5344CB8AC3E}">
        <p14:creationId xmlns:p14="http://schemas.microsoft.com/office/powerpoint/2010/main" val="117983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91582"/>
            <a:ext cx="7772400" cy="1470025"/>
          </a:xfrm>
        </p:spPr>
        <p:txBody>
          <a:bodyPr/>
          <a:lstStyle/>
          <a:p>
            <a:r>
              <a:rPr lang="en-US" dirty="0"/>
              <a:t>Collaboration</a:t>
            </a:r>
          </a:p>
        </p:txBody>
      </p:sp>
      <p:sp>
        <p:nvSpPr>
          <p:cNvPr id="3" name="Subtitle 2"/>
          <p:cNvSpPr>
            <a:spLocks noGrp="1"/>
          </p:cNvSpPr>
          <p:nvPr>
            <p:ph type="subTitle" idx="1"/>
          </p:nvPr>
        </p:nvSpPr>
        <p:spPr/>
        <p:txBody>
          <a:bodyPr>
            <a:normAutofit/>
          </a:bodyPr>
          <a:lstStyle/>
          <a:p>
            <a:r>
              <a:rPr lang="en-US" dirty="0">
                <a:solidFill>
                  <a:schemeClr val="tx1"/>
                </a:solidFill>
              </a:rPr>
              <a:t>Shotgun study:</a:t>
            </a:r>
          </a:p>
          <a:p>
            <a:r>
              <a:rPr lang="en-US" dirty="0">
                <a:solidFill>
                  <a:schemeClr val="tx1"/>
                </a:solidFill>
              </a:rPr>
              <a:t>The effect of hibernation on the squirrel platelet proteome</a:t>
            </a:r>
          </a:p>
        </p:txBody>
      </p:sp>
      <p:pic>
        <p:nvPicPr>
          <p:cNvPr id="4" name="Picture 3"/>
          <p:cNvPicPr>
            <a:picLocks noChangeAspect="1"/>
          </p:cNvPicPr>
          <p:nvPr/>
        </p:nvPicPr>
        <p:blipFill>
          <a:blip r:embed="rId3"/>
          <a:stretch>
            <a:fillRect/>
          </a:stretch>
        </p:blipFill>
        <p:spPr>
          <a:xfrm>
            <a:off x="2895600" y="271464"/>
            <a:ext cx="3486150" cy="2295525"/>
          </a:xfrm>
          <a:prstGeom prst="rect">
            <a:avLst/>
          </a:prstGeom>
        </p:spPr>
      </p:pic>
    </p:spTree>
    <p:extLst>
      <p:ext uri="{BB962C8B-B14F-4D97-AF65-F5344CB8AC3E}">
        <p14:creationId xmlns:p14="http://schemas.microsoft.com/office/powerpoint/2010/main" val="187868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from 2D TMT analysis</a:t>
            </a:r>
          </a:p>
        </p:txBody>
      </p:sp>
      <p:sp>
        <p:nvSpPr>
          <p:cNvPr id="3" name="Content Placeholder 2"/>
          <p:cNvSpPr>
            <a:spLocks noGrp="1"/>
          </p:cNvSpPr>
          <p:nvPr>
            <p:ph idx="1"/>
          </p:nvPr>
        </p:nvSpPr>
        <p:spPr>
          <a:xfrm>
            <a:off x="304800" y="1600202"/>
            <a:ext cx="4800600" cy="4648198"/>
          </a:xfrm>
        </p:spPr>
        <p:txBody>
          <a:bodyPr>
            <a:normAutofit fontScale="92500" lnSpcReduction="10000"/>
          </a:bodyPr>
          <a:lstStyle/>
          <a:p>
            <a:r>
              <a:rPr lang="en-US" dirty="0"/>
              <a:t>Over 3000 proteins identified in squirrel platelets</a:t>
            </a:r>
          </a:p>
          <a:p>
            <a:r>
              <a:rPr lang="en-US" dirty="0"/>
              <a:t>Sample clustered well by type and many differentially expressed candidates were identified</a:t>
            </a:r>
          </a:p>
          <a:p>
            <a:r>
              <a:rPr lang="en-US" dirty="0"/>
              <a:t>String analysis revealed possible pathways that are involved in hibernation</a:t>
            </a:r>
          </a:p>
        </p:txBody>
      </p:sp>
      <p:pic>
        <p:nvPicPr>
          <p:cNvPr id="4" name="Picture 3"/>
          <p:cNvPicPr>
            <a:picLocks noChangeAspect="1"/>
          </p:cNvPicPr>
          <p:nvPr/>
        </p:nvPicPr>
        <p:blipFill>
          <a:blip r:embed="rId3"/>
          <a:stretch>
            <a:fillRect/>
          </a:stretch>
        </p:blipFill>
        <p:spPr>
          <a:xfrm>
            <a:off x="5334000" y="1385951"/>
            <a:ext cx="3213100" cy="4819650"/>
          </a:xfrm>
          <a:prstGeom prst="rect">
            <a:avLst/>
          </a:prstGeom>
        </p:spPr>
      </p:pic>
    </p:spTree>
    <p:extLst>
      <p:ext uri="{BB962C8B-B14F-4D97-AF65-F5344CB8AC3E}">
        <p14:creationId xmlns:p14="http://schemas.microsoft.com/office/powerpoint/2010/main" val="381381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9296400" cy="1143000"/>
          </a:xfrm>
        </p:spPr>
        <p:txBody>
          <a:bodyPr>
            <a:normAutofit fontScale="90000"/>
          </a:bodyPr>
          <a:lstStyle/>
          <a:p>
            <a:r>
              <a:rPr lang="en-US" sz="3300" dirty="0"/>
              <a:t>Does the platelet proteome change during hibernation?</a:t>
            </a:r>
            <a:br>
              <a:rPr lang="en-US" dirty="0"/>
            </a:br>
            <a:r>
              <a:rPr lang="en-US" sz="2900" dirty="0"/>
              <a:t>Background and study design</a:t>
            </a:r>
          </a:p>
        </p:txBody>
      </p:sp>
      <p:sp>
        <p:nvSpPr>
          <p:cNvPr id="3" name="Content Placeholder 2"/>
          <p:cNvSpPr>
            <a:spLocks noGrp="1"/>
          </p:cNvSpPr>
          <p:nvPr>
            <p:ph idx="1"/>
          </p:nvPr>
        </p:nvSpPr>
        <p:spPr>
          <a:xfrm>
            <a:off x="457200" y="2027237"/>
            <a:ext cx="5334000" cy="4525963"/>
          </a:xfrm>
        </p:spPr>
        <p:txBody>
          <a:bodyPr>
            <a:normAutofit fontScale="85000" lnSpcReduction="10000"/>
          </a:bodyPr>
          <a:lstStyle/>
          <a:p>
            <a:r>
              <a:rPr lang="en-US" dirty="0"/>
              <a:t>Platelets are blood cells involved in forming clots to stop bleeding</a:t>
            </a:r>
          </a:p>
          <a:p>
            <a:r>
              <a:rPr lang="en-US" dirty="0"/>
              <a:t>Blood platelets were collected from four 13-lined ground squirrels</a:t>
            </a:r>
          </a:p>
          <a:p>
            <a:r>
              <a:rPr lang="en-US" dirty="0"/>
              <a:t>At the time of the experiment, limited to 11 TMT channels</a:t>
            </a:r>
          </a:p>
          <a:p>
            <a:pPr marL="0" indent="0">
              <a:buNone/>
            </a:pPr>
            <a:r>
              <a:rPr lang="en-US" dirty="0"/>
              <a:t>	-4 pre-hibernating</a:t>
            </a:r>
          </a:p>
          <a:p>
            <a:pPr marL="0" indent="0">
              <a:buNone/>
            </a:pPr>
            <a:r>
              <a:rPr lang="en-US" dirty="0"/>
              <a:t>	-4 hibernating</a:t>
            </a:r>
          </a:p>
          <a:p>
            <a:pPr marL="0" indent="0">
              <a:buNone/>
            </a:pPr>
            <a:r>
              <a:rPr lang="en-US" dirty="0"/>
              <a:t>	-3 post-hibernating</a:t>
            </a:r>
          </a:p>
        </p:txBody>
      </p:sp>
      <p:grpSp>
        <p:nvGrpSpPr>
          <p:cNvPr id="11" name="Group 10"/>
          <p:cNvGrpSpPr/>
          <p:nvPr/>
        </p:nvGrpSpPr>
        <p:grpSpPr>
          <a:xfrm>
            <a:off x="6017684" y="1765627"/>
            <a:ext cx="2592916" cy="4939973"/>
            <a:chOff x="6017684" y="1765627"/>
            <a:chExt cx="2592916" cy="4939973"/>
          </a:xfrm>
        </p:grpSpPr>
        <p:pic>
          <p:nvPicPr>
            <p:cNvPr id="4" name="Picture 3"/>
            <p:cNvPicPr>
              <a:picLocks noChangeAspect="1"/>
            </p:cNvPicPr>
            <p:nvPr/>
          </p:nvPicPr>
          <p:blipFill>
            <a:blip r:embed="rId3"/>
            <a:stretch>
              <a:fillRect/>
            </a:stretch>
          </p:blipFill>
          <p:spPr>
            <a:xfrm>
              <a:off x="6047422" y="1828800"/>
              <a:ext cx="2563178" cy="1440180"/>
            </a:xfrm>
            <a:prstGeom prst="rect">
              <a:avLst/>
            </a:prstGeom>
          </p:spPr>
        </p:pic>
        <p:pic>
          <p:nvPicPr>
            <p:cNvPr id="5" name="Picture 4"/>
            <p:cNvPicPr>
              <a:picLocks noChangeAspect="1"/>
            </p:cNvPicPr>
            <p:nvPr/>
          </p:nvPicPr>
          <p:blipFill>
            <a:blip r:embed="rId3"/>
            <a:stretch>
              <a:fillRect/>
            </a:stretch>
          </p:blipFill>
          <p:spPr>
            <a:xfrm>
              <a:off x="6047421" y="5265420"/>
              <a:ext cx="2563178" cy="1440180"/>
            </a:xfrm>
            <a:prstGeom prst="rect">
              <a:avLst/>
            </a:prstGeom>
          </p:spPr>
        </p:pic>
        <p:pic>
          <p:nvPicPr>
            <p:cNvPr id="6" name="Picture 5"/>
            <p:cNvPicPr>
              <a:picLocks noChangeAspect="1"/>
            </p:cNvPicPr>
            <p:nvPr/>
          </p:nvPicPr>
          <p:blipFill>
            <a:blip r:embed="rId4"/>
            <a:stretch>
              <a:fillRect/>
            </a:stretch>
          </p:blipFill>
          <p:spPr>
            <a:xfrm>
              <a:off x="6090284" y="3505200"/>
              <a:ext cx="2486025" cy="1491615"/>
            </a:xfrm>
            <a:prstGeom prst="rect">
              <a:avLst/>
            </a:prstGeom>
          </p:spPr>
        </p:pic>
        <p:sp>
          <p:nvSpPr>
            <p:cNvPr id="8" name="TextBox 7"/>
            <p:cNvSpPr txBox="1"/>
            <p:nvPr/>
          </p:nvSpPr>
          <p:spPr>
            <a:xfrm>
              <a:off x="6017684" y="1765627"/>
              <a:ext cx="752129" cy="523220"/>
            </a:xfrm>
            <a:prstGeom prst="rect">
              <a:avLst/>
            </a:prstGeom>
            <a:noFill/>
          </p:spPr>
          <p:txBody>
            <a:bodyPr wrap="none" rtlCol="0">
              <a:spAutoFit/>
            </a:bodyPr>
            <a:lstStyle/>
            <a:p>
              <a:r>
                <a:rPr lang="en-US" sz="2800" b="1" dirty="0"/>
                <a:t>PRE</a:t>
              </a:r>
            </a:p>
          </p:txBody>
        </p:sp>
        <p:sp>
          <p:nvSpPr>
            <p:cNvPr id="9" name="TextBox 8"/>
            <p:cNvSpPr txBox="1"/>
            <p:nvPr/>
          </p:nvSpPr>
          <p:spPr>
            <a:xfrm>
              <a:off x="6041009" y="5233035"/>
              <a:ext cx="961802" cy="523220"/>
            </a:xfrm>
            <a:prstGeom prst="rect">
              <a:avLst/>
            </a:prstGeom>
            <a:noFill/>
          </p:spPr>
          <p:txBody>
            <a:bodyPr wrap="none" rtlCol="0">
              <a:spAutoFit/>
            </a:bodyPr>
            <a:lstStyle/>
            <a:p>
              <a:r>
                <a:rPr lang="en-US" sz="2800" b="1" dirty="0"/>
                <a:t>POST</a:t>
              </a:r>
            </a:p>
          </p:txBody>
        </p:sp>
        <p:sp>
          <p:nvSpPr>
            <p:cNvPr id="10" name="TextBox 9"/>
            <p:cNvSpPr txBox="1"/>
            <p:nvPr/>
          </p:nvSpPr>
          <p:spPr>
            <a:xfrm>
              <a:off x="6017684" y="4572000"/>
              <a:ext cx="1899751" cy="523220"/>
            </a:xfrm>
            <a:prstGeom prst="rect">
              <a:avLst/>
            </a:prstGeom>
            <a:noFill/>
          </p:spPr>
          <p:txBody>
            <a:bodyPr wrap="none" rtlCol="0">
              <a:spAutoFit/>
            </a:bodyPr>
            <a:lstStyle/>
            <a:p>
              <a:r>
                <a:rPr lang="en-US" sz="2800" dirty="0">
                  <a:solidFill>
                    <a:srgbClr val="FFFF00"/>
                  </a:solidFill>
                </a:rPr>
                <a:t>Hibernating</a:t>
              </a:r>
            </a:p>
          </p:txBody>
        </p:sp>
      </p:grpSp>
      <p:pic>
        <p:nvPicPr>
          <p:cNvPr id="12" name="Picture 11"/>
          <p:cNvPicPr>
            <a:picLocks noChangeAspect="1"/>
          </p:cNvPicPr>
          <p:nvPr/>
        </p:nvPicPr>
        <p:blipFill rotWithShape="1">
          <a:blip r:embed="rId5"/>
          <a:srcRect l="60688" t="36814" r="4375" b="34302"/>
          <a:stretch/>
        </p:blipFill>
        <p:spPr>
          <a:xfrm>
            <a:off x="6019800" y="1765210"/>
            <a:ext cx="2555719" cy="2187205"/>
          </a:xfrm>
          <a:prstGeom prst="rect">
            <a:avLst/>
          </a:prstGeom>
        </p:spPr>
      </p:pic>
    </p:spTree>
    <p:extLst>
      <p:ext uri="{BB962C8B-B14F-4D97-AF65-F5344CB8AC3E}">
        <p14:creationId xmlns:p14="http://schemas.microsoft.com/office/powerpoint/2010/main" val="131540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78012" y="381000"/>
            <a:ext cx="6664197" cy="523220"/>
          </a:xfrm>
          <a:prstGeom prst="rect">
            <a:avLst/>
          </a:prstGeom>
          <a:noFill/>
        </p:spPr>
        <p:txBody>
          <a:bodyPr wrap="none" rtlCol="0">
            <a:spAutoFit/>
          </a:bodyPr>
          <a:lstStyle/>
          <a:p>
            <a:pPr algn="ctr"/>
            <a:r>
              <a:rPr lang="en-US" sz="2800" dirty="0" err="1"/>
              <a:t>eFASP</a:t>
            </a:r>
            <a:r>
              <a:rPr lang="en-US" sz="2800" dirty="0"/>
              <a:t> workflow for squirrel platelet samples</a:t>
            </a:r>
          </a:p>
        </p:txBody>
      </p:sp>
      <p:sp>
        <p:nvSpPr>
          <p:cNvPr id="2" name="TextBox 1"/>
          <p:cNvSpPr txBox="1"/>
          <p:nvPr/>
        </p:nvSpPr>
        <p:spPr>
          <a:xfrm>
            <a:off x="204792" y="6262633"/>
            <a:ext cx="8794908" cy="369332"/>
          </a:xfrm>
          <a:prstGeom prst="rect">
            <a:avLst/>
          </a:prstGeom>
          <a:noFill/>
        </p:spPr>
        <p:txBody>
          <a:bodyPr wrap="none" rtlCol="0">
            <a:spAutoFit/>
          </a:bodyPr>
          <a:lstStyle/>
          <a:p>
            <a:r>
              <a:rPr lang="en-US" dirty="0"/>
              <a:t>Modified from </a:t>
            </a:r>
            <a:r>
              <a:rPr lang="en-US" dirty="0" err="1"/>
              <a:t>Erde</a:t>
            </a:r>
            <a:r>
              <a:rPr lang="en-US" dirty="0"/>
              <a:t>, J., </a:t>
            </a:r>
            <a:r>
              <a:rPr lang="en-US" dirty="0" err="1"/>
              <a:t>Ogorzalek</a:t>
            </a:r>
            <a:r>
              <a:rPr lang="en-US" dirty="0"/>
              <a:t> Loo, R.R., Loo, J.A. </a:t>
            </a:r>
            <a:r>
              <a:rPr lang="en-US" i="1" dirty="0"/>
              <a:t>J. Proteome Res.</a:t>
            </a:r>
            <a:r>
              <a:rPr lang="en-US" dirty="0"/>
              <a:t> 2014, 13, 4, 1885-1895</a:t>
            </a:r>
          </a:p>
        </p:txBody>
      </p:sp>
      <p:pic>
        <p:nvPicPr>
          <p:cNvPr id="1026" name="Picture 2" descr="Figure 1. Enhancements to the FASP workflow. Samples are prepared in 4% SDS and diluted with 8 M urea to dissociate SDS from proteins. Microcon filter units and collection tubes are passivated by overnight incubation with 5% TWEEN-20, followed by thorough washing in MSgrade water. Diluted samples are then applied to passivated Microcon filters for buffer exchanges, eliminating SDS and contaminants. Proteins are alkylated with urea present, followed by successive buffer exchanges. Proteins are digested in the presence of surfactants, with the product peptides liberated by centrifugation. Extracting surfactant into an organic layer leaves behind pure peptides for fractionation or directly analysis by LC−MS."/>
          <p:cNvPicPr>
            <a:picLocks noChangeAspect="1" noChangeArrowheads="1"/>
          </p:cNvPicPr>
          <p:nvPr/>
        </p:nvPicPr>
        <p:blipFill rotWithShape="1">
          <a:blip r:embed="rId3">
            <a:extLst>
              <a:ext uri="{28A0092B-C50C-407E-A947-70E740481C1C}">
                <a14:useLocalDpi xmlns:a14="http://schemas.microsoft.com/office/drawing/2010/main" val="0"/>
              </a:ext>
            </a:extLst>
          </a:blip>
          <a:srcRect t="2286"/>
          <a:stretch/>
        </p:blipFill>
        <p:spPr bwMode="auto">
          <a:xfrm>
            <a:off x="1066800" y="1776470"/>
            <a:ext cx="7314754" cy="3733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066800" y="3104880"/>
            <a:ext cx="838200"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8200" y="5888742"/>
            <a:ext cx="838200"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0100" y="3082541"/>
            <a:ext cx="1371600" cy="738664"/>
          </a:xfrm>
          <a:prstGeom prst="rect">
            <a:avLst/>
          </a:prstGeom>
          <a:noFill/>
        </p:spPr>
        <p:txBody>
          <a:bodyPr wrap="square" rtlCol="0">
            <a:spAutoFit/>
          </a:bodyPr>
          <a:lstStyle/>
          <a:p>
            <a:pPr algn="ctr"/>
            <a:r>
              <a:rPr lang="en-US" sz="1400" b="1" dirty="0"/>
              <a:t>1. 60 </a:t>
            </a:r>
            <a:r>
              <a:rPr lang="en-US" sz="1400" b="1" dirty="0" err="1"/>
              <a:t>ug</a:t>
            </a:r>
            <a:r>
              <a:rPr lang="en-US" sz="1400" b="1" dirty="0"/>
              <a:t> sample in SDS, DCA, TCEP</a:t>
            </a:r>
          </a:p>
        </p:txBody>
      </p:sp>
      <p:sp>
        <p:nvSpPr>
          <p:cNvPr id="14" name="Rectangle 13"/>
          <p:cNvSpPr/>
          <p:nvPr/>
        </p:nvSpPr>
        <p:spPr>
          <a:xfrm>
            <a:off x="1676400" y="2266182"/>
            <a:ext cx="457200" cy="300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2154091"/>
            <a:ext cx="1371600" cy="307777"/>
          </a:xfrm>
          <a:prstGeom prst="rect">
            <a:avLst/>
          </a:prstGeom>
          <a:noFill/>
        </p:spPr>
        <p:txBody>
          <a:bodyPr wrap="square" rtlCol="0">
            <a:spAutoFit/>
          </a:bodyPr>
          <a:lstStyle/>
          <a:p>
            <a:pPr algn="ctr"/>
            <a:r>
              <a:rPr lang="en-US" sz="1400" b="1" dirty="0"/>
              <a:t>2. Add urea</a:t>
            </a:r>
          </a:p>
        </p:txBody>
      </p:sp>
      <p:sp>
        <p:nvSpPr>
          <p:cNvPr id="16" name="Rectangle 15"/>
          <p:cNvSpPr/>
          <p:nvPr/>
        </p:nvSpPr>
        <p:spPr>
          <a:xfrm>
            <a:off x="3581400"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230646" y="1534743"/>
            <a:ext cx="1371600" cy="738664"/>
          </a:xfrm>
          <a:prstGeom prst="rect">
            <a:avLst/>
          </a:prstGeom>
          <a:noFill/>
        </p:spPr>
        <p:txBody>
          <a:bodyPr wrap="square" rtlCol="0">
            <a:spAutoFit/>
          </a:bodyPr>
          <a:lstStyle/>
          <a:p>
            <a:pPr algn="ctr"/>
            <a:r>
              <a:rPr lang="en-US" sz="1400" b="1" dirty="0"/>
              <a:t>3. Buffer exchange to remove SDS</a:t>
            </a:r>
          </a:p>
        </p:txBody>
      </p:sp>
      <p:sp>
        <p:nvSpPr>
          <p:cNvPr id="18" name="Rectangle 17"/>
          <p:cNvSpPr/>
          <p:nvPr/>
        </p:nvSpPr>
        <p:spPr>
          <a:xfrm>
            <a:off x="4465330"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65330" y="2680690"/>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91973" y="214285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932286" y="1524000"/>
            <a:ext cx="1544713" cy="738664"/>
          </a:xfrm>
          <a:prstGeom prst="rect">
            <a:avLst/>
          </a:prstGeom>
          <a:noFill/>
        </p:spPr>
        <p:txBody>
          <a:bodyPr wrap="square" rtlCol="0">
            <a:spAutoFit/>
          </a:bodyPr>
          <a:lstStyle/>
          <a:p>
            <a:pPr algn="ctr"/>
            <a:r>
              <a:rPr lang="en-US" sz="1400" b="1" dirty="0"/>
              <a:t>5. Buffer exchange to remove urea, IAA</a:t>
            </a:r>
          </a:p>
        </p:txBody>
      </p:sp>
      <p:sp>
        <p:nvSpPr>
          <p:cNvPr id="24" name="Rectangle 23"/>
          <p:cNvSpPr/>
          <p:nvPr/>
        </p:nvSpPr>
        <p:spPr>
          <a:xfrm>
            <a:off x="5307456" y="2717680"/>
            <a:ext cx="525547" cy="111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728103" y="3229851"/>
            <a:ext cx="167269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249806" y="2155365"/>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815850" y="3054098"/>
            <a:ext cx="1494142" cy="523220"/>
          </a:xfrm>
          <a:prstGeom prst="rect">
            <a:avLst/>
          </a:prstGeom>
          <a:noFill/>
        </p:spPr>
        <p:txBody>
          <a:bodyPr wrap="square" rtlCol="0">
            <a:spAutoFit/>
          </a:bodyPr>
          <a:lstStyle/>
          <a:p>
            <a:pPr algn="ctr"/>
            <a:r>
              <a:rPr lang="en-US" sz="1400" b="1" dirty="0"/>
              <a:t>6. Add trypsin, digest overnight </a:t>
            </a:r>
          </a:p>
        </p:txBody>
      </p:sp>
      <p:sp>
        <p:nvSpPr>
          <p:cNvPr id="29" name="Rectangle 28"/>
          <p:cNvSpPr/>
          <p:nvPr/>
        </p:nvSpPr>
        <p:spPr>
          <a:xfrm>
            <a:off x="7610476" y="2113662"/>
            <a:ext cx="923478" cy="111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425964" y="2708987"/>
            <a:ext cx="525547" cy="42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74541" y="2395726"/>
            <a:ext cx="1371600" cy="523220"/>
          </a:xfrm>
          <a:prstGeom prst="rect">
            <a:avLst/>
          </a:prstGeom>
          <a:noFill/>
        </p:spPr>
        <p:txBody>
          <a:bodyPr wrap="square" rtlCol="0">
            <a:spAutoFit/>
          </a:bodyPr>
          <a:lstStyle/>
          <a:p>
            <a:pPr algn="ctr"/>
            <a:r>
              <a:rPr lang="en-US" sz="1400" b="1" dirty="0"/>
              <a:t>7. Collect peptides </a:t>
            </a:r>
          </a:p>
        </p:txBody>
      </p:sp>
      <p:pic>
        <p:nvPicPr>
          <p:cNvPr id="3" name="Picture 2"/>
          <p:cNvPicPr>
            <a:picLocks noChangeAspect="1"/>
          </p:cNvPicPr>
          <p:nvPr/>
        </p:nvPicPr>
        <p:blipFill>
          <a:blip r:embed="rId4"/>
          <a:stretch>
            <a:fillRect/>
          </a:stretch>
        </p:blipFill>
        <p:spPr>
          <a:xfrm>
            <a:off x="7667213" y="2932850"/>
            <a:ext cx="1071562" cy="1071562"/>
          </a:xfrm>
          <a:prstGeom prst="rect">
            <a:avLst/>
          </a:prstGeom>
        </p:spPr>
      </p:pic>
      <p:sp>
        <p:nvSpPr>
          <p:cNvPr id="31" name="TextBox 30"/>
          <p:cNvSpPr txBox="1"/>
          <p:nvPr/>
        </p:nvSpPr>
        <p:spPr>
          <a:xfrm>
            <a:off x="7315200" y="4088599"/>
            <a:ext cx="1573594" cy="523220"/>
          </a:xfrm>
          <a:prstGeom prst="rect">
            <a:avLst/>
          </a:prstGeom>
          <a:noFill/>
        </p:spPr>
        <p:txBody>
          <a:bodyPr wrap="square" rtlCol="0">
            <a:spAutoFit/>
          </a:bodyPr>
          <a:lstStyle/>
          <a:p>
            <a:pPr algn="ctr"/>
            <a:r>
              <a:rPr lang="en-US" sz="1400" b="1" dirty="0"/>
              <a:t>8. Phase transfer to remove DCA</a:t>
            </a:r>
          </a:p>
        </p:txBody>
      </p:sp>
      <p:cxnSp>
        <p:nvCxnSpPr>
          <p:cNvPr id="12" name="Straight Arrow Connector 11"/>
          <p:cNvCxnSpPr/>
          <p:nvPr/>
        </p:nvCxnSpPr>
        <p:spPr>
          <a:xfrm flipH="1">
            <a:off x="6858000" y="4748270"/>
            <a:ext cx="716541" cy="3810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132006" y="4900669"/>
            <a:ext cx="1421194" cy="738664"/>
          </a:xfrm>
          <a:prstGeom prst="rect">
            <a:avLst/>
          </a:prstGeom>
          <a:noFill/>
        </p:spPr>
        <p:txBody>
          <a:bodyPr wrap="square" rtlCol="0">
            <a:spAutoFit/>
          </a:bodyPr>
          <a:lstStyle/>
          <a:p>
            <a:pPr algn="ctr"/>
            <a:r>
              <a:rPr lang="en-US" sz="1400" b="1" dirty="0"/>
              <a:t>9. TMT label and 2DLC analysis (36 hours)</a:t>
            </a:r>
          </a:p>
        </p:txBody>
      </p:sp>
      <p:sp>
        <p:nvSpPr>
          <p:cNvPr id="4" name="Rectangle 3"/>
          <p:cNvSpPr/>
          <p:nvPr/>
        </p:nvSpPr>
        <p:spPr>
          <a:xfrm>
            <a:off x="457200" y="3821205"/>
            <a:ext cx="3505200" cy="1893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71800" y="3072547"/>
            <a:ext cx="990600" cy="1893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a:srcRect b="14687"/>
          <a:stretch/>
        </p:blipFill>
        <p:spPr>
          <a:xfrm>
            <a:off x="581025" y="3922126"/>
            <a:ext cx="4286250" cy="2031508"/>
          </a:xfrm>
          <a:prstGeom prst="rect">
            <a:avLst/>
          </a:prstGeom>
        </p:spPr>
      </p:pic>
      <p:sp>
        <p:nvSpPr>
          <p:cNvPr id="7" name="TextBox 6"/>
          <p:cNvSpPr txBox="1"/>
          <p:nvPr/>
        </p:nvSpPr>
        <p:spPr>
          <a:xfrm>
            <a:off x="2852674" y="4976856"/>
            <a:ext cx="1648400" cy="369332"/>
          </a:xfrm>
          <a:prstGeom prst="rect">
            <a:avLst/>
          </a:prstGeom>
          <a:noFill/>
        </p:spPr>
        <p:txBody>
          <a:bodyPr wrap="none" rtlCol="0">
            <a:spAutoFit/>
          </a:bodyPr>
          <a:lstStyle/>
          <a:p>
            <a:r>
              <a:rPr lang="en-US" b="1" dirty="0"/>
              <a:t>&gt; 3000 proteins</a:t>
            </a:r>
          </a:p>
        </p:txBody>
      </p:sp>
      <p:sp>
        <p:nvSpPr>
          <p:cNvPr id="21" name="TextBox 20"/>
          <p:cNvSpPr txBox="1"/>
          <p:nvPr/>
        </p:nvSpPr>
        <p:spPr>
          <a:xfrm>
            <a:off x="4193542" y="2993676"/>
            <a:ext cx="1064258" cy="523220"/>
          </a:xfrm>
          <a:prstGeom prst="rect">
            <a:avLst/>
          </a:prstGeom>
          <a:noFill/>
        </p:spPr>
        <p:txBody>
          <a:bodyPr wrap="square" rtlCol="0">
            <a:spAutoFit/>
          </a:bodyPr>
          <a:lstStyle/>
          <a:p>
            <a:pPr algn="ctr"/>
            <a:r>
              <a:rPr lang="en-US" sz="1400" b="1" dirty="0"/>
              <a:t>4. Alkylate with IAA</a:t>
            </a:r>
          </a:p>
        </p:txBody>
      </p:sp>
    </p:spTree>
    <p:extLst>
      <p:ext uri="{BB962C8B-B14F-4D97-AF65-F5344CB8AC3E}">
        <p14:creationId xmlns:p14="http://schemas.microsoft.com/office/powerpoint/2010/main" val="123592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Pre-hibernating vs Hibernating </a:t>
            </a:r>
          </a:p>
        </p:txBody>
      </p:sp>
      <p:pic>
        <p:nvPicPr>
          <p:cNvPr id="6" name="Content Placeholder 5"/>
          <p:cNvPicPr>
            <a:picLocks noGrp="1" noChangeAspect="1"/>
          </p:cNvPicPr>
          <p:nvPr>
            <p:ph idx="1"/>
          </p:nvPr>
        </p:nvPicPr>
        <p:blipFill>
          <a:blip r:embed="rId3"/>
          <a:stretch>
            <a:fillRect/>
          </a:stretch>
        </p:blipFill>
        <p:spPr>
          <a:xfrm>
            <a:off x="1219200" y="1828800"/>
            <a:ext cx="6858000" cy="4000500"/>
          </a:xfrm>
          <a:prstGeom prst="rect">
            <a:avLst/>
          </a:prstGeom>
        </p:spPr>
      </p:pic>
      <p:sp>
        <p:nvSpPr>
          <p:cNvPr id="7" name="TextBox 6"/>
          <p:cNvSpPr txBox="1"/>
          <p:nvPr/>
        </p:nvSpPr>
        <p:spPr>
          <a:xfrm>
            <a:off x="762000" y="6096000"/>
            <a:ext cx="5024581" cy="369332"/>
          </a:xfrm>
          <a:prstGeom prst="rect">
            <a:avLst/>
          </a:prstGeom>
          <a:noFill/>
        </p:spPr>
        <p:txBody>
          <a:bodyPr wrap="none" rtlCol="0">
            <a:spAutoFit/>
          </a:bodyPr>
          <a:lstStyle/>
          <a:p>
            <a:r>
              <a:rPr lang="en-US" dirty="0" err="1"/>
              <a:t>Kininogen</a:t>
            </a:r>
            <a:r>
              <a:rPr lang="en-US" dirty="0"/>
              <a:t> is a protein involved in blood coagulation</a:t>
            </a:r>
          </a:p>
        </p:txBody>
      </p:sp>
      <p:sp>
        <p:nvSpPr>
          <p:cNvPr id="9" name="Rectangle 8"/>
          <p:cNvSpPr/>
          <p:nvPr/>
        </p:nvSpPr>
        <p:spPr>
          <a:xfrm>
            <a:off x="1981200" y="4810125"/>
            <a:ext cx="579521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487526" y="4810125"/>
            <a:ext cx="2136611" cy="461665"/>
          </a:xfrm>
          <a:prstGeom prst="rect">
            <a:avLst/>
          </a:prstGeom>
          <a:noFill/>
        </p:spPr>
        <p:txBody>
          <a:bodyPr wrap="none" rtlCol="0">
            <a:spAutoFit/>
          </a:bodyPr>
          <a:lstStyle/>
          <a:p>
            <a:r>
              <a:rPr lang="en-US" sz="2400" dirty="0">
                <a:solidFill>
                  <a:srgbClr val="FF0000"/>
                </a:solidFill>
              </a:rPr>
              <a:t>Pre-hibernating</a:t>
            </a:r>
          </a:p>
        </p:txBody>
      </p:sp>
      <p:sp>
        <p:nvSpPr>
          <p:cNvPr id="8" name="TextBox 7"/>
          <p:cNvSpPr txBox="1"/>
          <p:nvPr/>
        </p:nvSpPr>
        <p:spPr>
          <a:xfrm>
            <a:off x="5257800" y="4805660"/>
            <a:ext cx="1656544" cy="461665"/>
          </a:xfrm>
          <a:prstGeom prst="rect">
            <a:avLst/>
          </a:prstGeom>
          <a:noFill/>
        </p:spPr>
        <p:txBody>
          <a:bodyPr wrap="none" rtlCol="0">
            <a:spAutoFit/>
          </a:bodyPr>
          <a:lstStyle/>
          <a:p>
            <a:r>
              <a:rPr lang="en-US" sz="2400" dirty="0">
                <a:solidFill>
                  <a:srgbClr val="2D0DB3"/>
                </a:solidFill>
              </a:rPr>
              <a:t>Hibernating</a:t>
            </a:r>
          </a:p>
        </p:txBody>
      </p:sp>
      <p:sp>
        <p:nvSpPr>
          <p:cNvPr id="3" name="TextBox 2"/>
          <p:cNvSpPr txBox="1"/>
          <p:nvPr/>
        </p:nvSpPr>
        <p:spPr>
          <a:xfrm rot="16200000">
            <a:off x="444102" y="3572151"/>
            <a:ext cx="1981201" cy="369332"/>
          </a:xfrm>
          <a:prstGeom prst="rect">
            <a:avLst/>
          </a:prstGeom>
          <a:noFill/>
        </p:spPr>
        <p:txBody>
          <a:bodyPr wrap="square" rtlCol="0">
            <a:spAutoFit/>
          </a:bodyPr>
          <a:lstStyle/>
          <a:p>
            <a:r>
              <a:rPr lang="en-US" dirty="0"/>
              <a:t>Reporter ion signal</a:t>
            </a:r>
          </a:p>
        </p:txBody>
      </p:sp>
      <p:cxnSp>
        <p:nvCxnSpPr>
          <p:cNvPr id="10" name="Straight Connector 9"/>
          <p:cNvCxnSpPr/>
          <p:nvPr/>
        </p:nvCxnSpPr>
        <p:spPr>
          <a:xfrm>
            <a:off x="2141551" y="4640249"/>
            <a:ext cx="5715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362200" y="4061432"/>
            <a:ext cx="535724" cy="369332"/>
          </a:xfrm>
          <a:prstGeom prst="rect">
            <a:avLst/>
          </a:prstGeom>
          <a:noFill/>
        </p:spPr>
        <p:txBody>
          <a:bodyPr wrap="none" rtlCol="0">
            <a:spAutoFit/>
          </a:bodyPr>
          <a:lstStyle/>
          <a:p>
            <a:r>
              <a:rPr lang="en-US" dirty="0">
                <a:solidFill>
                  <a:srgbClr val="FF0000"/>
                </a:solidFill>
              </a:rPr>
              <a:t>126</a:t>
            </a:r>
          </a:p>
        </p:txBody>
      </p:sp>
      <p:sp>
        <p:nvSpPr>
          <p:cNvPr id="11" name="TextBox 10"/>
          <p:cNvSpPr txBox="1"/>
          <p:nvPr/>
        </p:nvSpPr>
        <p:spPr>
          <a:xfrm>
            <a:off x="2950534" y="3948943"/>
            <a:ext cx="684803" cy="369332"/>
          </a:xfrm>
          <a:prstGeom prst="rect">
            <a:avLst/>
          </a:prstGeom>
          <a:noFill/>
        </p:spPr>
        <p:txBody>
          <a:bodyPr wrap="none" rtlCol="0">
            <a:spAutoFit/>
          </a:bodyPr>
          <a:lstStyle/>
          <a:p>
            <a:r>
              <a:rPr lang="en-US" dirty="0">
                <a:solidFill>
                  <a:srgbClr val="FF0000"/>
                </a:solidFill>
              </a:rPr>
              <a:t>127N</a:t>
            </a:r>
          </a:p>
        </p:txBody>
      </p:sp>
      <p:sp>
        <p:nvSpPr>
          <p:cNvPr id="12" name="TextBox 11"/>
          <p:cNvSpPr txBox="1"/>
          <p:nvPr/>
        </p:nvSpPr>
        <p:spPr>
          <a:xfrm>
            <a:off x="3629399" y="3981509"/>
            <a:ext cx="659155" cy="369332"/>
          </a:xfrm>
          <a:prstGeom prst="rect">
            <a:avLst/>
          </a:prstGeom>
          <a:noFill/>
        </p:spPr>
        <p:txBody>
          <a:bodyPr wrap="none" rtlCol="0">
            <a:spAutoFit/>
          </a:bodyPr>
          <a:lstStyle/>
          <a:p>
            <a:r>
              <a:rPr lang="en-US" dirty="0">
                <a:solidFill>
                  <a:srgbClr val="FF0000"/>
                </a:solidFill>
              </a:rPr>
              <a:t>127C</a:t>
            </a:r>
          </a:p>
        </p:txBody>
      </p:sp>
      <p:sp>
        <p:nvSpPr>
          <p:cNvPr id="13" name="TextBox 12"/>
          <p:cNvSpPr txBox="1"/>
          <p:nvPr/>
        </p:nvSpPr>
        <p:spPr>
          <a:xfrm>
            <a:off x="4256523" y="3780560"/>
            <a:ext cx="684803" cy="369332"/>
          </a:xfrm>
          <a:prstGeom prst="rect">
            <a:avLst/>
          </a:prstGeom>
          <a:noFill/>
        </p:spPr>
        <p:txBody>
          <a:bodyPr wrap="none" rtlCol="0">
            <a:spAutoFit/>
          </a:bodyPr>
          <a:lstStyle/>
          <a:p>
            <a:r>
              <a:rPr lang="en-US" dirty="0">
                <a:solidFill>
                  <a:srgbClr val="FF0000"/>
                </a:solidFill>
              </a:rPr>
              <a:t>128N</a:t>
            </a:r>
          </a:p>
        </p:txBody>
      </p:sp>
      <p:sp>
        <p:nvSpPr>
          <p:cNvPr id="14" name="TextBox 13"/>
          <p:cNvSpPr txBox="1"/>
          <p:nvPr/>
        </p:nvSpPr>
        <p:spPr>
          <a:xfrm>
            <a:off x="4878805" y="2406844"/>
            <a:ext cx="659155" cy="369332"/>
          </a:xfrm>
          <a:prstGeom prst="rect">
            <a:avLst/>
          </a:prstGeom>
          <a:noFill/>
        </p:spPr>
        <p:txBody>
          <a:bodyPr wrap="none" rtlCol="0">
            <a:spAutoFit/>
          </a:bodyPr>
          <a:lstStyle/>
          <a:p>
            <a:r>
              <a:rPr lang="en-US" dirty="0">
                <a:solidFill>
                  <a:srgbClr val="2D0DB3"/>
                </a:solidFill>
              </a:rPr>
              <a:t>128C</a:t>
            </a:r>
          </a:p>
        </p:txBody>
      </p:sp>
      <p:sp>
        <p:nvSpPr>
          <p:cNvPr id="15" name="TextBox 14"/>
          <p:cNvSpPr txBox="1"/>
          <p:nvPr/>
        </p:nvSpPr>
        <p:spPr>
          <a:xfrm>
            <a:off x="5537960" y="2858210"/>
            <a:ext cx="684803" cy="369332"/>
          </a:xfrm>
          <a:prstGeom prst="rect">
            <a:avLst/>
          </a:prstGeom>
          <a:noFill/>
        </p:spPr>
        <p:txBody>
          <a:bodyPr wrap="none" rtlCol="0">
            <a:spAutoFit/>
          </a:bodyPr>
          <a:lstStyle/>
          <a:p>
            <a:r>
              <a:rPr lang="en-US" dirty="0">
                <a:solidFill>
                  <a:srgbClr val="2D0DB3"/>
                </a:solidFill>
              </a:rPr>
              <a:t>129N</a:t>
            </a:r>
          </a:p>
        </p:txBody>
      </p:sp>
      <p:sp>
        <p:nvSpPr>
          <p:cNvPr id="16" name="TextBox 15"/>
          <p:cNvSpPr txBox="1"/>
          <p:nvPr/>
        </p:nvSpPr>
        <p:spPr>
          <a:xfrm>
            <a:off x="6134745" y="3147618"/>
            <a:ext cx="659155" cy="369332"/>
          </a:xfrm>
          <a:prstGeom prst="rect">
            <a:avLst/>
          </a:prstGeom>
          <a:noFill/>
        </p:spPr>
        <p:txBody>
          <a:bodyPr wrap="none" rtlCol="0">
            <a:spAutoFit/>
          </a:bodyPr>
          <a:lstStyle/>
          <a:p>
            <a:r>
              <a:rPr lang="en-US" dirty="0">
                <a:solidFill>
                  <a:srgbClr val="2D0DB3"/>
                </a:solidFill>
              </a:rPr>
              <a:t>129C</a:t>
            </a:r>
          </a:p>
        </p:txBody>
      </p:sp>
      <p:sp>
        <p:nvSpPr>
          <p:cNvPr id="17" name="TextBox 16"/>
          <p:cNvSpPr txBox="1"/>
          <p:nvPr/>
        </p:nvSpPr>
        <p:spPr>
          <a:xfrm>
            <a:off x="6789102" y="2429670"/>
            <a:ext cx="684803" cy="369332"/>
          </a:xfrm>
          <a:prstGeom prst="rect">
            <a:avLst/>
          </a:prstGeom>
          <a:noFill/>
        </p:spPr>
        <p:txBody>
          <a:bodyPr wrap="none" rtlCol="0">
            <a:spAutoFit/>
          </a:bodyPr>
          <a:lstStyle/>
          <a:p>
            <a:r>
              <a:rPr lang="en-US" dirty="0">
                <a:solidFill>
                  <a:srgbClr val="2D0DB3"/>
                </a:solidFill>
              </a:rPr>
              <a:t>130N</a:t>
            </a:r>
          </a:p>
        </p:txBody>
      </p:sp>
      <p:sp>
        <p:nvSpPr>
          <p:cNvPr id="18" name="Rectangle 17"/>
          <p:cNvSpPr/>
          <p:nvPr/>
        </p:nvSpPr>
        <p:spPr>
          <a:xfrm>
            <a:off x="1981200" y="1981199"/>
            <a:ext cx="5795211" cy="53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3276600" y="1792069"/>
            <a:ext cx="3296352" cy="646331"/>
          </a:xfrm>
          <a:prstGeom prst="rect">
            <a:avLst/>
          </a:prstGeom>
          <a:noFill/>
        </p:spPr>
        <p:txBody>
          <a:bodyPr wrap="none" rtlCol="0">
            <a:spAutoFit/>
          </a:bodyPr>
          <a:lstStyle/>
          <a:p>
            <a:r>
              <a:rPr lang="en-US" sz="3600" dirty="0">
                <a:solidFill>
                  <a:srgbClr val="2D0DB3"/>
                </a:solidFill>
              </a:rPr>
              <a:t>4.4-fold increase</a:t>
            </a:r>
          </a:p>
        </p:txBody>
      </p:sp>
      <p:sp>
        <p:nvSpPr>
          <p:cNvPr id="19" name="TextBox 18"/>
          <p:cNvSpPr txBox="1"/>
          <p:nvPr/>
        </p:nvSpPr>
        <p:spPr>
          <a:xfrm>
            <a:off x="1005029" y="1371600"/>
            <a:ext cx="7205178" cy="369332"/>
          </a:xfrm>
          <a:prstGeom prst="rect">
            <a:avLst/>
          </a:prstGeom>
          <a:noFill/>
        </p:spPr>
        <p:txBody>
          <a:bodyPr wrap="none" rtlCol="0">
            <a:spAutoFit/>
          </a:bodyPr>
          <a:lstStyle/>
          <a:p>
            <a:r>
              <a:rPr lang="en-US" dirty="0"/>
              <a:t>Each reporter ion signal is the sum from all peptides belonging to kininogen</a:t>
            </a:r>
          </a:p>
        </p:txBody>
      </p:sp>
    </p:spTree>
    <p:extLst>
      <p:ext uri="{BB962C8B-B14F-4D97-AF65-F5344CB8AC3E}">
        <p14:creationId xmlns:p14="http://schemas.microsoft.com/office/powerpoint/2010/main" val="42663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 the samples cluster by condition?</a:t>
            </a:r>
          </a:p>
        </p:txBody>
      </p:sp>
      <p:pic>
        <p:nvPicPr>
          <p:cNvPr id="4" name="Picture 3"/>
          <p:cNvPicPr>
            <a:picLocks noChangeAspect="1"/>
          </p:cNvPicPr>
          <p:nvPr/>
        </p:nvPicPr>
        <p:blipFill rotWithShape="1">
          <a:blip r:embed="rId3"/>
          <a:srcRect t="8897"/>
          <a:stretch/>
        </p:blipFill>
        <p:spPr>
          <a:xfrm>
            <a:off x="1676400" y="1371600"/>
            <a:ext cx="5905500" cy="5380038"/>
          </a:xfrm>
          <a:prstGeom prst="rect">
            <a:avLst/>
          </a:prstGeom>
        </p:spPr>
      </p:pic>
    </p:spTree>
    <p:extLst>
      <p:ext uri="{BB962C8B-B14F-4D97-AF65-F5344CB8AC3E}">
        <p14:creationId xmlns:p14="http://schemas.microsoft.com/office/powerpoint/2010/main" val="173805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23838" cy="1143000"/>
          </a:xfrm>
        </p:spPr>
        <p:txBody>
          <a:bodyPr>
            <a:normAutofit fontScale="90000"/>
          </a:bodyPr>
          <a:lstStyle/>
          <a:p>
            <a:r>
              <a:rPr lang="en-US" dirty="0"/>
              <a:t>Pre-hibernation vs hibernation: are there any proteins with significant differences?</a:t>
            </a:r>
          </a:p>
        </p:txBody>
      </p:sp>
      <p:pic>
        <p:nvPicPr>
          <p:cNvPr id="3" name="Picture 2"/>
          <p:cNvPicPr>
            <a:picLocks noChangeAspect="1"/>
          </p:cNvPicPr>
          <p:nvPr/>
        </p:nvPicPr>
        <p:blipFill rotWithShape="1">
          <a:blip r:embed="rId3"/>
          <a:srcRect t="11111"/>
          <a:stretch/>
        </p:blipFill>
        <p:spPr>
          <a:xfrm>
            <a:off x="533400" y="1524000"/>
            <a:ext cx="6000750" cy="5334000"/>
          </a:xfrm>
          <a:prstGeom prst="rect">
            <a:avLst/>
          </a:prstGeom>
        </p:spPr>
      </p:pic>
      <p:sp>
        <p:nvSpPr>
          <p:cNvPr id="5" name="TextBox 4"/>
          <p:cNvSpPr txBox="1"/>
          <p:nvPr/>
        </p:nvSpPr>
        <p:spPr>
          <a:xfrm>
            <a:off x="6324600" y="2057400"/>
            <a:ext cx="2599238" cy="2677656"/>
          </a:xfrm>
          <a:prstGeom prst="rect">
            <a:avLst/>
          </a:prstGeom>
          <a:noFill/>
        </p:spPr>
        <p:txBody>
          <a:bodyPr wrap="none" rtlCol="0">
            <a:spAutoFit/>
          </a:bodyPr>
          <a:lstStyle/>
          <a:p>
            <a:endParaRPr lang="en-US" sz="2400" b="1" dirty="0">
              <a:solidFill>
                <a:srgbClr val="00B050"/>
              </a:solidFill>
            </a:endParaRPr>
          </a:p>
          <a:p>
            <a:r>
              <a:rPr lang="en-US" sz="2400" b="1" dirty="0"/>
              <a:t>3038 proteins </a:t>
            </a:r>
            <a:r>
              <a:rPr lang="en-US" sz="2400" b="1" dirty="0" err="1"/>
              <a:t>IDed</a:t>
            </a:r>
            <a:endParaRPr lang="en-US" sz="2400" b="1" dirty="0"/>
          </a:p>
          <a:p>
            <a:endParaRPr lang="en-US" sz="2400" b="1" dirty="0">
              <a:solidFill>
                <a:srgbClr val="00B050"/>
              </a:solidFill>
            </a:endParaRPr>
          </a:p>
          <a:p>
            <a:r>
              <a:rPr lang="en-US" sz="2400" b="1" dirty="0">
                <a:solidFill>
                  <a:srgbClr val="00B050"/>
                </a:solidFill>
              </a:rPr>
              <a:t>FDR: 0.05</a:t>
            </a:r>
          </a:p>
          <a:p>
            <a:endParaRPr lang="en-US" dirty="0">
              <a:solidFill>
                <a:srgbClr val="FF0000"/>
              </a:solidFill>
            </a:endParaRPr>
          </a:p>
          <a:p>
            <a:r>
              <a:rPr lang="en-US" dirty="0">
                <a:solidFill>
                  <a:srgbClr val="FF0000"/>
                </a:solidFill>
              </a:rPr>
              <a:t>Up 104</a:t>
            </a:r>
          </a:p>
          <a:p>
            <a:r>
              <a:rPr lang="en-US" dirty="0" err="1"/>
              <a:t>NotSig</a:t>
            </a:r>
            <a:r>
              <a:rPr lang="en-US" dirty="0"/>
              <a:t> 2893</a:t>
            </a:r>
          </a:p>
          <a:p>
            <a:r>
              <a:rPr lang="en-US" dirty="0">
                <a:solidFill>
                  <a:srgbClr val="2D0DB3"/>
                </a:solidFill>
              </a:rPr>
              <a:t>Down 41</a:t>
            </a:r>
          </a:p>
        </p:txBody>
      </p:sp>
    </p:spTree>
    <p:extLst>
      <p:ext uri="{BB962C8B-B14F-4D97-AF65-F5344CB8AC3E}">
        <p14:creationId xmlns:p14="http://schemas.microsoft.com/office/powerpoint/2010/main" val="2127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 any of the protein candidates exhibit large differential expression?</a:t>
            </a:r>
          </a:p>
        </p:txBody>
      </p:sp>
      <p:pic>
        <p:nvPicPr>
          <p:cNvPr id="4" name="Content Placeholder 3"/>
          <p:cNvPicPr>
            <a:picLocks noGrp="1" noChangeAspect="1"/>
          </p:cNvPicPr>
          <p:nvPr>
            <p:ph idx="1"/>
          </p:nvPr>
        </p:nvPicPr>
        <p:blipFill rotWithShape="1">
          <a:blip r:embed="rId3"/>
          <a:srcRect t="4566"/>
          <a:stretch/>
        </p:blipFill>
        <p:spPr>
          <a:xfrm>
            <a:off x="1676400" y="1512276"/>
            <a:ext cx="5445443" cy="5196751"/>
          </a:xfrm>
          <a:prstGeom prst="rect">
            <a:avLst/>
          </a:prstGeom>
        </p:spPr>
      </p:pic>
      <p:sp>
        <p:nvSpPr>
          <p:cNvPr id="3" name="TextBox 2"/>
          <p:cNvSpPr txBox="1"/>
          <p:nvPr/>
        </p:nvSpPr>
        <p:spPr>
          <a:xfrm>
            <a:off x="3067939" y="3206206"/>
            <a:ext cx="1135247" cy="369332"/>
          </a:xfrm>
          <a:prstGeom prst="rect">
            <a:avLst/>
          </a:prstGeom>
          <a:noFill/>
        </p:spPr>
        <p:txBody>
          <a:bodyPr wrap="none" rtlCol="0">
            <a:spAutoFit/>
          </a:bodyPr>
          <a:lstStyle/>
          <a:p>
            <a:r>
              <a:rPr lang="en-US" dirty="0"/>
              <a:t>FDR &lt;0.01</a:t>
            </a:r>
          </a:p>
        </p:txBody>
      </p:sp>
      <p:sp>
        <p:nvSpPr>
          <p:cNvPr id="5" name="TextBox 4"/>
          <p:cNvSpPr txBox="1"/>
          <p:nvPr/>
        </p:nvSpPr>
        <p:spPr>
          <a:xfrm>
            <a:off x="4876800" y="3222339"/>
            <a:ext cx="1499128" cy="369332"/>
          </a:xfrm>
          <a:prstGeom prst="rect">
            <a:avLst/>
          </a:prstGeom>
          <a:noFill/>
        </p:spPr>
        <p:txBody>
          <a:bodyPr wrap="none" rtlCol="0">
            <a:spAutoFit/>
          </a:bodyPr>
          <a:lstStyle/>
          <a:p>
            <a:r>
              <a:rPr lang="en-US" dirty="0"/>
              <a:t>FDR 0.01-0.05</a:t>
            </a:r>
          </a:p>
        </p:txBody>
      </p:sp>
      <p:sp>
        <p:nvSpPr>
          <p:cNvPr id="6" name="TextBox 5"/>
          <p:cNvSpPr txBox="1"/>
          <p:nvPr/>
        </p:nvSpPr>
        <p:spPr>
          <a:xfrm>
            <a:off x="2944507" y="5627077"/>
            <a:ext cx="1382110" cy="369332"/>
          </a:xfrm>
          <a:prstGeom prst="rect">
            <a:avLst/>
          </a:prstGeom>
          <a:noFill/>
        </p:spPr>
        <p:txBody>
          <a:bodyPr wrap="none" rtlCol="0">
            <a:spAutoFit/>
          </a:bodyPr>
          <a:lstStyle/>
          <a:p>
            <a:r>
              <a:rPr lang="en-US" dirty="0"/>
              <a:t>FDR 0.05-0.1</a:t>
            </a:r>
          </a:p>
        </p:txBody>
      </p:sp>
      <p:sp>
        <p:nvSpPr>
          <p:cNvPr id="7" name="TextBox 6"/>
          <p:cNvSpPr txBox="1"/>
          <p:nvPr/>
        </p:nvSpPr>
        <p:spPr>
          <a:xfrm>
            <a:off x="5259247" y="5627077"/>
            <a:ext cx="1018227" cy="369332"/>
          </a:xfrm>
          <a:prstGeom prst="rect">
            <a:avLst/>
          </a:prstGeom>
          <a:noFill/>
        </p:spPr>
        <p:txBody>
          <a:bodyPr wrap="none" rtlCol="0">
            <a:spAutoFit/>
          </a:bodyPr>
          <a:lstStyle/>
          <a:p>
            <a:r>
              <a:rPr lang="en-US" dirty="0"/>
              <a:t>FDR &gt;0.1</a:t>
            </a:r>
          </a:p>
        </p:txBody>
      </p:sp>
      <p:sp>
        <p:nvSpPr>
          <p:cNvPr id="8" name="Rectangle 7"/>
          <p:cNvSpPr/>
          <p:nvPr/>
        </p:nvSpPr>
        <p:spPr>
          <a:xfrm>
            <a:off x="2944507" y="1552074"/>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33175" y="1570121"/>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939" y="3954241"/>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71183" y="4012086"/>
            <a:ext cx="508556" cy="1564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16421" y="1807050"/>
            <a:ext cx="753732" cy="461665"/>
          </a:xfrm>
          <a:prstGeom prst="rect">
            <a:avLst/>
          </a:prstGeom>
          <a:noFill/>
        </p:spPr>
        <p:txBody>
          <a:bodyPr wrap="none" rtlCol="0">
            <a:spAutoFit/>
          </a:bodyPr>
          <a:lstStyle/>
          <a:p>
            <a:r>
              <a:rPr lang="en-US" sz="2400" dirty="0"/>
              <a:t>High</a:t>
            </a:r>
          </a:p>
        </p:txBody>
      </p:sp>
      <p:sp>
        <p:nvSpPr>
          <p:cNvPr id="13" name="TextBox 12"/>
          <p:cNvSpPr txBox="1"/>
          <p:nvPr/>
        </p:nvSpPr>
        <p:spPr>
          <a:xfrm>
            <a:off x="4399121" y="1829602"/>
            <a:ext cx="763351" cy="461665"/>
          </a:xfrm>
          <a:prstGeom prst="rect">
            <a:avLst/>
          </a:prstGeom>
          <a:noFill/>
        </p:spPr>
        <p:txBody>
          <a:bodyPr wrap="none" rtlCol="0">
            <a:spAutoFit/>
          </a:bodyPr>
          <a:lstStyle/>
          <a:p>
            <a:r>
              <a:rPr lang="en-US" sz="2400" dirty="0"/>
              <a:t>Med</a:t>
            </a:r>
          </a:p>
        </p:txBody>
      </p:sp>
      <p:sp>
        <p:nvSpPr>
          <p:cNvPr id="14" name="TextBox 13"/>
          <p:cNvSpPr txBox="1"/>
          <p:nvPr/>
        </p:nvSpPr>
        <p:spPr>
          <a:xfrm>
            <a:off x="2373133" y="4258521"/>
            <a:ext cx="694806" cy="461665"/>
          </a:xfrm>
          <a:prstGeom prst="rect">
            <a:avLst/>
          </a:prstGeom>
          <a:noFill/>
        </p:spPr>
        <p:txBody>
          <a:bodyPr wrap="none" rtlCol="0">
            <a:spAutoFit/>
          </a:bodyPr>
          <a:lstStyle/>
          <a:p>
            <a:r>
              <a:rPr lang="en-US" sz="2400" dirty="0"/>
              <a:t>Low</a:t>
            </a:r>
          </a:p>
        </p:txBody>
      </p:sp>
      <p:sp>
        <p:nvSpPr>
          <p:cNvPr id="15" name="TextBox 14"/>
          <p:cNvSpPr txBox="1"/>
          <p:nvPr/>
        </p:nvSpPr>
        <p:spPr>
          <a:xfrm>
            <a:off x="4399121" y="4291910"/>
            <a:ext cx="545342" cy="461665"/>
          </a:xfrm>
          <a:prstGeom prst="rect">
            <a:avLst/>
          </a:prstGeom>
          <a:noFill/>
        </p:spPr>
        <p:txBody>
          <a:bodyPr wrap="none" rtlCol="0">
            <a:spAutoFit/>
          </a:bodyPr>
          <a:lstStyle/>
          <a:p>
            <a:r>
              <a:rPr lang="en-US" sz="2400" dirty="0"/>
              <a:t>No</a:t>
            </a:r>
          </a:p>
        </p:txBody>
      </p:sp>
      <p:sp>
        <p:nvSpPr>
          <p:cNvPr id="16" name="TextBox 15"/>
          <p:cNvSpPr txBox="1"/>
          <p:nvPr/>
        </p:nvSpPr>
        <p:spPr>
          <a:xfrm>
            <a:off x="7315200" y="2291267"/>
            <a:ext cx="1022139" cy="646331"/>
          </a:xfrm>
          <a:prstGeom prst="rect">
            <a:avLst/>
          </a:prstGeom>
          <a:noFill/>
        </p:spPr>
        <p:txBody>
          <a:bodyPr wrap="none" rtlCol="0">
            <a:spAutoFit/>
          </a:bodyPr>
          <a:lstStyle/>
          <a:p>
            <a:r>
              <a:rPr lang="en-US" dirty="0"/>
              <a:t>104 Up</a:t>
            </a:r>
          </a:p>
          <a:p>
            <a:r>
              <a:rPr lang="en-US" dirty="0"/>
              <a:t>41 Down</a:t>
            </a:r>
          </a:p>
        </p:txBody>
      </p:sp>
    </p:spTree>
    <p:extLst>
      <p:ext uri="{BB962C8B-B14F-4D97-AF65-F5344CB8AC3E}">
        <p14:creationId xmlns:p14="http://schemas.microsoft.com/office/powerpoint/2010/main" val="284340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String: What was “up” from pre-hibernation to hibernation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295400"/>
            <a:ext cx="4067560" cy="5324022"/>
          </a:xfrm>
          <a:prstGeom prst="rect">
            <a:avLst/>
          </a:prstGeom>
        </p:spPr>
      </p:pic>
      <p:sp>
        <p:nvSpPr>
          <p:cNvPr id="7" name="TextBox 6"/>
          <p:cNvSpPr txBox="1"/>
          <p:nvPr/>
        </p:nvSpPr>
        <p:spPr>
          <a:xfrm>
            <a:off x="5334000" y="2057400"/>
            <a:ext cx="2072170" cy="1754326"/>
          </a:xfrm>
          <a:prstGeom prst="rect">
            <a:avLst/>
          </a:prstGeom>
          <a:noFill/>
        </p:spPr>
        <p:txBody>
          <a:bodyPr wrap="none" rtlCol="0">
            <a:spAutoFit/>
          </a:bodyPr>
          <a:lstStyle/>
          <a:p>
            <a:endParaRPr lang="en-US" dirty="0">
              <a:solidFill>
                <a:srgbClr val="FF0000"/>
              </a:solidFill>
            </a:endParaRPr>
          </a:p>
          <a:p>
            <a:r>
              <a:rPr lang="en-US" dirty="0">
                <a:solidFill>
                  <a:srgbClr val="FF0000"/>
                </a:solidFill>
              </a:rPr>
              <a:t>Lists GO terms for:</a:t>
            </a:r>
          </a:p>
          <a:p>
            <a:r>
              <a:rPr lang="en-US" dirty="0"/>
              <a:t>-biological process</a:t>
            </a:r>
          </a:p>
          <a:p>
            <a:r>
              <a:rPr lang="en-US" dirty="0"/>
              <a:t>-molecular function</a:t>
            </a:r>
          </a:p>
          <a:p>
            <a:r>
              <a:rPr lang="en-US" dirty="0"/>
              <a:t>-cellular component</a:t>
            </a:r>
          </a:p>
          <a:p>
            <a:endParaRPr lang="en-US" dirty="0"/>
          </a:p>
        </p:txBody>
      </p:sp>
      <p:pic>
        <p:nvPicPr>
          <p:cNvPr id="8" name="Content Placeholder 3"/>
          <p:cNvPicPr>
            <a:picLocks noGrp="1" noChangeAspect="1"/>
          </p:cNvPicPr>
          <p:nvPr>
            <p:ph idx="1"/>
          </p:nvPr>
        </p:nvPicPr>
        <p:blipFill rotWithShape="1">
          <a:blip r:embed="rId4"/>
          <a:srcRect l="30555" t="23166" r="31483" b="61450"/>
          <a:stretch/>
        </p:blipFill>
        <p:spPr>
          <a:xfrm>
            <a:off x="700046" y="4806462"/>
            <a:ext cx="8259028" cy="1812960"/>
          </a:xfrm>
          <a:prstGeom prst="rect">
            <a:avLst/>
          </a:prstGeom>
        </p:spPr>
      </p:pic>
    </p:spTree>
    <p:extLst>
      <p:ext uri="{BB962C8B-B14F-4D97-AF65-F5344CB8AC3E}">
        <p14:creationId xmlns:p14="http://schemas.microsoft.com/office/powerpoint/2010/main" val="427869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String: What was “down” from pre-hibernation to hibernation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524000"/>
            <a:ext cx="6596759" cy="5068223"/>
          </a:xfrm>
          <a:prstGeom prst="rect">
            <a:avLst/>
          </a:prstGeom>
        </p:spPr>
      </p:pic>
    </p:spTree>
    <p:extLst>
      <p:ext uri="{BB962C8B-B14F-4D97-AF65-F5344CB8AC3E}">
        <p14:creationId xmlns:p14="http://schemas.microsoft.com/office/powerpoint/2010/main" val="1915126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43321</TotalTime>
  <Words>1071</Words>
  <Application>Microsoft Office PowerPoint</Application>
  <PresentationFormat>On-screen Show (4:3)</PresentationFormat>
  <Paragraphs>92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Collaboration</vt:lpstr>
      <vt:lpstr>Does the platelet proteome change during hibernation? Background and study design</vt:lpstr>
      <vt:lpstr>PowerPoint Presentation</vt:lpstr>
      <vt:lpstr>Pre-hibernating vs Hibernating </vt:lpstr>
      <vt:lpstr>Do the samples cluster by condition?</vt:lpstr>
      <vt:lpstr>Pre-hibernation vs hibernation: are there any proteins with significant differences?</vt:lpstr>
      <vt:lpstr>Do any of the protein candidates exhibit large differential expression?</vt:lpstr>
      <vt:lpstr>String: What was “up” from pre-hibernation to hibernation </vt:lpstr>
      <vt:lpstr>String: What was “down” from pre-hibernation to hibernation </vt:lpstr>
      <vt:lpstr>Results from 2D TMT analysis</vt:lpstr>
    </vt:vector>
  </TitlesOfParts>
  <Company>OHSU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Phosphopeptide Enrichment Techniques: Beads vs Tips</dc:title>
  <dc:creator>Jennifer Cunliffe</dc:creator>
  <cp:lastModifiedBy>Phillip Wilmarth</cp:lastModifiedBy>
  <cp:revision>465</cp:revision>
  <cp:lastPrinted>2019-01-25T17:06:46Z</cp:lastPrinted>
  <dcterms:created xsi:type="dcterms:W3CDTF">2019-01-16T20:47:10Z</dcterms:created>
  <dcterms:modified xsi:type="dcterms:W3CDTF">2020-04-16T23:42:31Z</dcterms:modified>
</cp:coreProperties>
</file>